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3" r:id="rId48"/>
    <p:sldId id="305" r:id="rId49"/>
    <p:sldId id="306" r:id="rId50"/>
    <p:sldId id="304" r:id="rId51"/>
    <p:sldId id="299" r:id="rId52"/>
    <p:sldId id="300" r:id="rId53"/>
    <p:sldId id="301" r:id="rId54"/>
    <p:sldId id="302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CFCC3-E03D-4407-9636-B0CDF5C7471B}" v="12" dt="2021-03-25T15:32:29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2B2A-BFB3-4EEB-92B6-F5EDA8FA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92C6D-191C-486C-A1D9-980A2BDB5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A2FAB-D111-4632-A735-670AB666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EEDAC-4EE0-4AE5-9DAD-DC46BA28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E2908-DA41-4A61-99AB-2966A80E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668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33AF-82BC-43B0-9D38-22BB7813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5FFD0-9D25-4709-811C-BDA23B68C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C3575-E85D-4F07-95E3-702080AA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188A-CB31-40E2-B944-5F75BC7C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A9150-3DB1-4F26-B848-2A589BC5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83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FF86C-F6BF-494F-B835-3C04CBB63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53638-5617-4D7F-856C-25B46B9AD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AE957-4A80-4FC4-BEDC-89092900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DF7E1-D907-4675-BEE9-8477306B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1244-A474-4A78-81BB-51427C4C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35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D78D-5842-47B8-B937-675EE2BC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AD3D-28C8-4586-80BE-551C6681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2FEF6-BBDB-4E05-A316-D6CA22A0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18AF2-BD9F-4097-B5D8-518283673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E412-0446-4004-A99A-DB1AF79D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980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DE32-2B08-4599-9782-44FAB6B2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B5E17-896E-4A17-8034-460C96C52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CF31-5ED0-432C-95C3-85D53E7B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F503D-407D-421E-9732-98662550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3C39B-E0C6-4B54-90A3-EBC81ADA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68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D82F-5101-4934-ABFD-4B40AA2E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6D26F-4F03-4340-A5F5-ED6F46230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A3D96-A342-4ED7-BB3B-AF2853734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4DFB6-B308-4BC9-9ACE-4DABF4D2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91AAA-E2BF-47C8-AC3D-3DB226DA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8A8AA-A0D4-4AAE-93A7-60505762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423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2426-73D8-4A2F-81BF-0741A3B0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C4CE6-4FC9-4FC4-A9FF-86BFF60B1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0DAE-5E5C-4B99-905E-6020619A3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FBBE9-4912-43DE-8A16-935B67D23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B3124-217E-4949-8FB8-016A2DDFD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87AFEB-A09C-4B19-9252-A62FCE07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50487-73EC-4570-AF2E-37CB1BB3C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8BD377-D4BC-4F74-8032-A9D9A7D9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811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D057-722B-4B9B-BBB6-9FD4380B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873E2-B0F1-4E02-8B02-70A94A1B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DD3DD-7471-4581-A3D6-6772B4D5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61C15-92D1-4C7E-A56A-50D621F8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928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ADE67-0E56-4A49-8B26-48CEACC8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377F-754A-4CA4-89DE-F8649316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662D9-934C-4E8B-9F8E-CD61EC49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72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F128-BE9D-477B-9F88-B8673B26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51A1-B024-486A-B1D7-9FD9D91EC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D516E-E5CC-43DA-903A-22C6D5635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AA06C-A2B4-4996-96A4-C3D65093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C1853-E7E8-4AF0-8FA8-F6DD6ABFE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6B522-F158-447A-AFB2-D580DC63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021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B5CC-A65C-47FC-A827-5255B78F7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AD838-C8DD-4060-8249-A9A36355A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A6F4B-8E3E-4724-A493-ED3006A14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B99E9-363C-488D-A80A-0718B983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C3D69-333C-4DA0-80FB-DD2F0342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31D25-02FF-45C1-9421-FA5C5E6E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03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B2F1B-A94F-4C6B-86DC-9524F37E8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33DAB-1E55-459A-B87A-CD93DAC42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144B8-D968-4F2C-B68A-0015FB46C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5AA92-9AC1-40AB-B1C4-4AC7D26B1127}" type="datetimeFigureOut">
              <a:rPr lang="en-CA" smtClean="0"/>
              <a:t>2021-03-26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73AFA-FDCA-4000-A95D-68525CC7C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69E9-20AE-4555-9FC2-1E9464D4B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2FF13-0D92-4D82-A96A-2A824B4DA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3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0339DC2-46F3-453B-AF1C-62E80BC3C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AE353-8239-46AE-B447-E485BAC11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COIS 3320: Fundamentals of Operating Systems</a:t>
            </a:r>
            <a:endParaRPr lang="en-CA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7D42C-4EDD-4541-84D1-964D42354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Alaadin Addas</a:t>
            </a:r>
          </a:p>
          <a:p>
            <a:r>
              <a:rPr lang="en-US" sz="2200">
                <a:solidFill>
                  <a:srgbClr val="FFFFFF"/>
                </a:solidFill>
              </a:rPr>
              <a:t>Week 10</a:t>
            </a:r>
          </a:p>
          <a:p>
            <a:r>
              <a:rPr lang="en-CA" sz="2200">
                <a:solidFill>
                  <a:srgbClr val="FFFFFF"/>
                </a:solidFill>
              </a:rPr>
              <a:t>File Systems</a:t>
            </a:r>
          </a:p>
        </p:txBody>
      </p:sp>
    </p:spTree>
    <p:extLst>
      <p:ext uri="{BB962C8B-B14F-4D97-AF65-F5344CB8AC3E}">
        <p14:creationId xmlns:p14="http://schemas.microsoft.com/office/powerpoint/2010/main" val="416390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28A04-09A1-49AC-AD3F-9A81E257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File Types – Magic Number</a:t>
            </a:r>
            <a:endParaRPr lang="en-CA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BFA1B-9647-4894-A485-310B86B35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The magic number is a short sequence of characters at the start of the file header, which identifies the file type. </a:t>
            </a:r>
          </a:p>
          <a:p>
            <a:pPr lvl="1"/>
            <a:r>
              <a:rPr lang="en-US" sz="2000"/>
              <a:t>The file type, in turn, determines which programs can access and interpret the file. </a:t>
            </a:r>
          </a:p>
          <a:p>
            <a:pPr lvl="1"/>
            <a:r>
              <a:rPr lang="en-US" sz="2000"/>
              <a:t>For example, the OS will allow only properly compiled and linked binary files to be loaded into memory for execution.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8652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BF312-5EBC-4A25-A94F-55C4607F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File Types – Extensions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4408A-0DF7-4476-91BD-78F5C6C2A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Another way to represent file types is to use file extensions. You are probably more familiar with file extensions.</a:t>
            </a:r>
          </a:p>
          <a:p>
            <a:pPr lvl="1"/>
            <a:r>
              <a:rPr lang="en-US" sz="2000"/>
              <a:t>A file extension is a sequence of one or more characters following the file name. A file extension, unlike a magic number, is not hidden within the file header and thus can conveniently be examined by the user. </a:t>
            </a:r>
          </a:p>
          <a:p>
            <a:pPr lvl="1"/>
            <a:r>
              <a:rPr lang="en-US" sz="2000"/>
              <a:t>The drawback is that a file extension can easily be changed without changing the file's type. </a:t>
            </a:r>
          </a:p>
          <a:p>
            <a:pPr lvl="1"/>
            <a:r>
              <a:rPr lang="en-US" sz="2000"/>
              <a:t>Therefore, file extensions support only a weak form of file typing by providing convenient hints about a file's type but do not rigorously enforce which operations are valid for a given file type.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68551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A0F8E-2C94-436F-A9F3-58D29CD8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File Directories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EF9DD-3C47-4D92-B64E-D3C463BC7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A file directory (a folder) is a special-purpose file that records information about other files and possibly other directories.</a:t>
            </a:r>
          </a:p>
          <a:p>
            <a:pPr lvl="1"/>
            <a:r>
              <a:rPr lang="en-US" sz="2000"/>
              <a:t> The directory consists of a set of entries, each containing the name of a file followed by other information necessary to access the file.</a:t>
            </a:r>
          </a:p>
          <a:p>
            <a:r>
              <a:rPr lang="en-US" sz="2000"/>
              <a:t>Several approaches exist to </a:t>
            </a:r>
            <a:r>
              <a:rPr lang="en-US" sz="2000" b="1"/>
              <a:t>organizing</a:t>
            </a:r>
            <a:r>
              <a:rPr lang="en-US" sz="2000"/>
              <a:t> the individual file directories into a global directory structure.</a:t>
            </a:r>
          </a:p>
          <a:p>
            <a:pPr lvl="1"/>
            <a:r>
              <a:rPr lang="en-US" sz="2000"/>
              <a:t>Operating systems approach directory organization differently.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32711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9C86A-CBFD-44F7-8493-6194CC2E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CA" sz="4000" dirty="0">
                <a:solidFill>
                  <a:srgbClr val="FFFFFF"/>
                </a:solidFill>
              </a:rPr>
              <a:t> Tree Structured Directory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AAC51-3871-4D8D-989A-EA7F36A01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A tree-structured directory hierarchy is a collection of directories organized such that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Every directory points to zero or more files or directories at the next lower level,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Every file and directory except the root is pointed to by exactly one parent directory at the next higher level. The root of a tree-structured directory hierarchy is the highest-level directory, which does not have a parent directory.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10115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5E882-769F-4DD6-928E-91D52723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4000" dirty="0">
                <a:solidFill>
                  <a:srgbClr val="FFFFFF"/>
                </a:solidFill>
              </a:rPr>
              <a:t> Tree Structured Directory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93546-8615-43B3-B2BE-550AB253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In a tree-structured directory hierarchy every file and every directory has a unique ID, assigned by the FS at the time of creation. </a:t>
            </a:r>
          </a:p>
          <a:p>
            <a:pPr lvl="1"/>
            <a:r>
              <a:rPr lang="en-US" sz="2000"/>
              <a:t>This ID is used only by the FS for internal management purposes and is not visible to the users. </a:t>
            </a:r>
          </a:p>
          <a:p>
            <a:pPr lvl="1"/>
            <a:r>
              <a:rPr lang="en-US" sz="2000"/>
              <a:t>Instead, users assign arbitrary ASCII names to files and directories, which become part of path names.</a:t>
            </a:r>
          </a:p>
          <a:p>
            <a:pPr marL="457200" lvl="1" indent="0">
              <a:buNone/>
            </a:pP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780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F8339-8D2D-49A8-AE3F-6A63C1DF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 Tree-Structured Directory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41430-3B8E-44A2-89D3-8EBED2CA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An absolute path name of a file, uniquely identified by an internal ID, f, is the concatenation of the directory and file names leading from the root to the file f. </a:t>
            </a:r>
          </a:p>
          <a:p>
            <a:pPr lvl="1"/>
            <a:r>
              <a:rPr lang="en-US" sz="2000"/>
              <a:t>The individual names are separated by an agreed-upon delimiter, typically a forward slash or a backslash.</a:t>
            </a:r>
          </a:p>
          <a:p>
            <a:r>
              <a:rPr lang="en-US" sz="2000"/>
              <a:t>To avoid using long path names, the FS allows the user to designate one directory as the current working directory. </a:t>
            </a:r>
          </a:p>
          <a:p>
            <a:pPr lvl="1"/>
            <a:r>
              <a:rPr lang="en-US" sz="2000"/>
              <a:t>A relative path name is a concatenation of file names starting with the current directory.</a:t>
            </a:r>
          </a:p>
          <a:p>
            <a:r>
              <a:rPr lang="en-US" sz="2000"/>
              <a:t>To be able to navigate the hierarchy both up and down, the FS provides a special convention, generally "..", to refer to a parent directory.</a:t>
            </a:r>
          </a:p>
          <a:p>
            <a:endParaRPr lang="en-US" sz="2000"/>
          </a:p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089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CB54-D387-49EB-9E4C-F8CB48FD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TSDH – Visualized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1CE1-A2AE-4A9C-8E21-1E5C79B6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24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root directory, designated by "/", has two entries, x and y, where the letters x and y stand for two different ASCII file names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C9D9E-E541-4D10-830C-58B05A78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738092"/>
            <a:ext cx="33528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8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7B77-8F38-42EA-8815-8EA2DFBE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TSDH – Visualized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CC17F-27C1-4420-9D16-7DF6171D9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3165" cy="9846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File y is the ASCII name of the directory with the internal ID D2 at the next lower level. D2 points to 3 files, f1-f3, with the user names c, n, and a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AD064-F3BE-4308-9D46-69BA43E1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3260171"/>
            <a:ext cx="50006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5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6D5A-765A-4E6E-BFDB-0D6A9E6F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TSDH – Visualized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52452-4779-4B2C-81A1-F26E6FA0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46" y="1825625"/>
            <a:ext cx="11920756" cy="8588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File x is the name of the directory D1, which points to 3 lower-level directories, D3-D5. Each of these directories points to still lower-level files and directories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335A7-942D-45A3-B25C-3E2C453B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63" y="2838511"/>
            <a:ext cx="5741674" cy="38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9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F25F-2752-47E5-B0C1-21B4E0FD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TSDH – Visualized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487D-C2BF-4415-9F76-D68675E24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07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absolute path name /x/t/f uniquely identifies the file named f in directory D5. The file's internal ID is f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AF4A9-365D-4267-9A85-AF82B713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99" y="2993377"/>
            <a:ext cx="5063402" cy="34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8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75F0B-04E8-44DA-9F35-898BCF4D3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Overview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FC2D-F3FD-4D0C-8ACC-CF6BC7570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Announcements/Reminders</a:t>
            </a:r>
          </a:p>
          <a:p>
            <a:r>
              <a:rPr lang="en-US" sz="2000"/>
              <a:t>Recap</a:t>
            </a:r>
          </a:p>
          <a:p>
            <a:r>
              <a:rPr lang="en-US" sz="2000"/>
              <a:t>File System</a:t>
            </a:r>
          </a:p>
          <a:p>
            <a:pPr lvl="1"/>
            <a:r>
              <a:rPr lang="en-US" sz="2000"/>
              <a:t>Files</a:t>
            </a:r>
          </a:p>
          <a:p>
            <a:pPr lvl="1"/>
            <a:r>
              <a:rPr lang="en-US" sz="2000"/>
              <a:t>File Directories</a:t>
            </a:r>
          </a:p>
          <a:p>
            <a:pPr lvl="1"/>
            <a:r>
              <a:rPr lang="en-CA" sz="2000"/>
              <a:t>Implementations of File Directories</a:t>
            </a:r>
          </a:p>
          <a:p>
            <a:pPr lvl="1"/>
            <a:r>
              <a:rPr lang="en-CA" sz="2000"/>
              <a:t>Operations on Files</a:t>
            </a:r>
          </a:p>
          <a:p>
            <a:r>
              <a:rPr lang="en-CA" sz="2000"/>
              <a:t>Summary</a:t>
            </a:r>
          </a:p>
          <a:p>
            <a:r>
              <a:rPr lang="en-CA" sz="2000"/>
              <a:t>Lab 4</a:t>
            </a:r>
          </a:p>
        </p:txBody>
      </p:sp>
    </p:spTree>
    <p:extLst>
      <p:ext uri="{BB962C8B-B14F-4D97-AF65-F5344CB8AC3E}">
        <p14:creationId xmlns:p14="http://schemas.microsoft.com/office/powerpoint/2010/main" val="1427468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7B44-C717-46D4-8BE6-7413BE85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TSDH – Visualized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9C07-D032-492D-906B-49B87BB89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52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The directory D3, identified by the path name /x/z, is designated as the current working directory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35AA8-C08A-4BD1-8B44-A7159B08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87" y="2929811"/>
            <a:ext cx="5779025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037D-3872-4DC3-BE7B-4CAE0555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TSDH – Visualized –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870C-8432-4C62-9640-FCCCA71B3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52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With the current working directory, the pathname m/b identifies the same file f10 as the absolute path name /x/z/m/b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5A1D7-62FA-45BD-B6B3-391B6415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55" y="2988190"/>
            <a:ext cx="5157690" cy="33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0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EDC7-8B43-45A5-9FD0-E5BEEBB4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TSDH – Visualized –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09B23-AB7F-451D-8B43-B9378F2B2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refer to a file that is not in the subtree rooted in the current directory, the notation ".." is used to go to the next higher level. The path name ../t/f refers to file f9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DA21B-01CE-4595-A9F9-8844B41F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94" y="3151188"/>
            <a:ext cx="5039211" cy="360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6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7ED1B-7055-49C4-A82F-5D63C910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Operations on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FB2D3-47D9-40A1-8C7D-AEC1068C3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The FS provides a set of operations to allow the user to manipulate and use the directory hierarchy.</a:t>
            </a:r>
          </a:p>
          <a:p>
            <a:r>
              <a:rPr lang="en-US" sz="2000"/>
              <a:t> The specific syntax and semantics of the operations vary between different OSs but the following (next slide) is a generic set representative of most modern OSs.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145873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179C-EDDA-486E-8829-ECB91D66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Operations on Directories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3B2F438-AEEB-447B-8E27-C542430D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85316"/>
              </p:ext>
            </p:extLst>
          </p:nvPr>
        </p:nvGraphicFramePr>
        <p:xfrm>
          <a:off x="578841" y="1690688"/>
          <a:ext cx="10972800" cy="4179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627">
                  <a:extLst>
                    <a:ext uri="{9D8B030D-6E8A-4147-A177-3AD203B41FA5}">
                      <a16:colId xmlns:a16="http://schemas.microsoft.com/office/drawing/2014/main" val="155232675"/>
                    </a:ext>
                  </a:extLst>
                </a:gridCol>
                <a:gridCol w="9333173">
                  <a:extLst>
                    <a:ext uri="{9D8B030D-6E8A-4147-A177-3AD203B41FA5}">
                      <a16:colId xmlns:a16="http://schemas.microsoft.com/office/drawing/2014/main" val="32922158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b="0" dirty="0">
                          <a:effectLst/>
                        </a:rPr>
                        <a:t>Operation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Description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5781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Change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Change the current working directory to another directory specified by a path name.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2771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Create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Create a new named directory and a new entry in the current working directory, which points to the new directory.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60102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Delete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Delete directory d specified by a path name. Delete also all files and directories reachable using any path name starting from d.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9557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Move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Move a file or directory from one directory to another.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44598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Rename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Change the name of a file or directory specified by a path name.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70098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List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List the file names and optionally other attributes of all files contained in a directory specified by a path name.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7320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Find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Find a file or directory specified by a name.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71682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51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EDE1-0480-4C7E-97A8-1614B169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Directories </a:t>
            </a:r>
            <a:r>
              <a:rPr lang="en-US" dirty="0">
                <a:sym typeface="Wingdings" panose="05000000000000000000" pitchFamily="2" charset="2"/>
              </a:rPr>
              <a:t> CentOS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17169-7331-4710-830C-74EF7AEC7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97708"/>
              </p:ext>
            </p:extLst>
          </p:nvPr>
        </p:nvGraphicFramePr>
        <p:xfrm>
          <a:off x="578841" y="1690688"/>
          <a:ext cx="10972800" cy="335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627">
                  <a:extLst>
                    <a:ext uri="{9D8B030D-6E8A-4147-A177-3AD203B41FA5}">
                      <a16:colId xmlns:a16="http://schemas.microsoft.com/office/drawing/2014/main" val="155232675"/>
                    </a:ext>
                  </a:extLst>
                </a:gridCol>
                <a:gridCol w="9333173">
                  <a:extLst>
                    <a:ext uri="{9D8B030D-6E8A-4147-A177-3AD203B41FA5}">
                      <a16:colId xmlns:a16="http://schemas.microsoft.com/office/drawing/2014/main" val="32922158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b="0" dirty="0">
                          <a:effectLst/>
                        </a:rPr>
                        <a:t>Operation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Description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5781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Change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cd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2771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Create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mkdir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60102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Delete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rm -f -r </a:t>
                      </a:r>
                      <a:r>
                        <a:rPr lang="en-CA" dirty="0" err="1"/>
                        <a:t>directoryName</a:t>
                      </a:r>
                      <a:r>
                        <a:rPr lang="en-CA" dirty="0"/>
                        <a:t> (if directory contains files), </a:t>
                      </a:r>
                      <a:r>
                        <a:rPr lang="en-CA" dirty="0" err="1"/>
                        <a:t>rmdir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directoryName</a:t>
                      </a:r>
                      <a:r>
                        <a:rPr lang="en-CA" dirty="0"/>
                        <a:t> (if directory is empty)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9557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Move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mv /path/to/source /path/to/</a:t>
                      </a:r>
                      <a:r>
                        <a:rPr lang="en-US" dirty="0" err="1">
                          <a:effectLst/>
                        </a:rPr>
                        <a:t>dest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44598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Rename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mv </a:t>
                      </a:r>
                      <a:r>
                        <a:rPr lang="en-US" dirty="0" err="1">
                          <a:effectLst/>
                        </a:rPr>
                        <a:t>OriginalDirectoryName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DesiredDirectoryName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70098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List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ls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7320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Find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find / -type d -name “</a:t>
                      </a:r>
                      <a:r>
                        <a:rPr lang="en-US" dirty="0" err="1">
                          <a:effectLst/>
                        </a:rPr>
                        <a:t>DirectoryName</a:t>
                      </a:r>
                      <a:r>
                        <a:rPr lang="en-US" dirty="0">
                          <a:effectLst/>
                        </a:rPr>
                        <a:t>"  please note that ‘/‘means find within root.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71682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784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A6B87-04C9-4480-A4D0-7F262B47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Directed Acyclic Directory Structure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F865B-0338-4DD4-97A9-0447C59E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The main drawback of a tree-structured directory hierarchy is that file sharing is asymmetric. </a:t>
            </a:r>
          </a:p>
          <a:p>
            <a:pPr lvl="1"/>
            <a:r>
              <a:rPr lang="en-US" sz="2000"/>
              <a:t>Only one directory can be the parent of any file or another directory. </a:t>
            </a:r>
          </a:p>
          <a:p>
            <a:pPr lvl="1"/>
            <a:r>
              <a:rPr lang="en-US" sz="2000"/>
              <a:t>Other users must refer to the file by first navigating up to a common directory and then down to the desired location.</a:t>
            </a:r>
          </a:p>
          <a:p>
            <a:r>
              <a:rPr lang="en-US" sz="2000"/>
              <a:t>A directed acyclic directory hierarchy organizes directories such that any directory at a given level may point to zero or more files or other directories at lower levels but also permits any file or directory to have more than one parent directory.</a:t>
            </a:r>
          </a:p>
          <a:p>
            <a:r>
              <a:rPr lang="en-US" sz="2000"/>
              <a:t>To permit the creation of multiple parents, the FS provides an additional operation of the form "link path1 path2", which creates a new link from the directory identified by the path name path1 to the directory or file identified by path2.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864467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D8062-1DFC-4892-879B-E4F3D69F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Directed Acyclic Directory Structure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34E3B-E5CD-4123-B99A-BA48C179D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Since any file, including any directory, can now be pointed to by more than one directory, the semantics of file deletion must be extended. </a:t>
            </a:r>
          </a:p>
          <a:p>
            <a:r>
              <a:rPr lang="en-US" sz="2000"/>
              <a:t>A reference count is a non-negative integer associated with a file f, which indicates how many directories are pointing to the file. </a:t>
            </a:r>
          </a:p>
          <a:p>
            <a:r>
              <a:rPr lang="en-US" sz="2000"/>
              <a:t>The file is deleted only when the reference count is 1, indicating that f has only a single parent directory. </a:t>
            </a:r>
          </a:p>
          <a:p>
            <a:r>
              <a:rPr lang="en-US" sz="2000"/>
              <a:t>Otherwise only the pointer to f is deleted from the parent directory and the reference count of f is decremented.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38910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4777-2AF4-4359-B64F-90C09997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DADS – Visualized – 1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E2EEF-395A-461E-A411-B6FE1A40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6" y="1825625"/>
            <a:ext cx="11551640" cy="5149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Directory D5 has 2 parents: D1 and Root. File f8 also has 2 parents: D4 and D5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0448F-E034-4EFE-A401-C04596F9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531510"/>
            <a:ext cx="59245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4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6921-8DA3-4F1F-9BF8-5BF4CF3F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DADS – Visualized –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CCFE6-1174-4E43-B213-C20DD0A74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14" y="1825625"/>
            <a:ext cx="11702642" cy="8840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operation "link /y/p /w/e" creates a new entry named p in directory D2. The entry points to file f8, which now has 3 parents: D4, D5, and D2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72BAF-0EF1-42DC-A588-E7D4FC5F0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58" y="3002166"/>
            <a:ext cx="5273483" cy="34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3A71B-5F4D-4A1D-9D3D-060947EF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1900">
                <a:solidFill>
                  <a:srgbClr val="FFFFFF"/>
                </a:solidFill>
              </a:rPr>
              <a:t>Announcements/Reminders</a:t>
            </a:r>
            <a:endParaRPr lang="en-CA" sz="19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52F4-76AE-43CB-A2F5-90FA167D8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1900"/>
              <a:t>April 2</a:t>
            </a:r>
            <a:r>
              <a:rPr lang="en-US" sz="1900" baseline="30000"/>
              <a:t>nd</a:t>
            </a:r>
            <a:r>
              <a:rPr lang="en-US" sz="1900"/>
              <a:t> is a statutory holiday.</a:t>
            </a:r>
          </a:p>
          <a:p>
            <a:pPr lvl="1"/>
            <a:r>
              <a:rPr lang="en-US" sz="1900"/>
              <a:t>Even though we are learning in an online environment I still cannot hold the lecture and expect you to be there (I asked </a:t>
            </a:r>
            <a:r>
              <a:rPr lang="en-US" sz="1900">
                <a:sym typeface="Wingdings" panose="05000000000000000000" pitchFamily="2" charset="2"/>
              </a:rPr>
              <a:t>).</a:t>
            </a:r>
          </a:p>
          <a:p>
            <a:pPr lvl="1"/>
            <a:r>
              <a:rPr lang="en-US" sz="1900">
                <a:sym typeface="Wingdings" panose="05000000000000000000" pitchFamily="2" charset="2"/>
              </a:rPr>
              <a:t>So early on I had two options, either cram the content into unused lab hours, or make it a recorded lecture split into several videos that you can watch. I picked the latter.</a:t>
            </a:r>
          </a:p>
          <a:p>
            <a:r>
              <a:rPr lang="en-US" sz="1900">
                <a:sym typeface="Wingdings" panose="05000000000000000000" pitchFamily="2" charset="2"/>
              </a:rPr>
              <a:t>Assignment 2 is in the process of being marked and you should have your marks </a:t>
            </a:r>
            <a:r>
              <a:rPr lang="en-US" sz="1900" b="1">
                <a:sym typeface="Wingdings" panose="05000000000000000000" pitchFamily="2" charset="2"/>
              </a:rPr>
              <a:t>early</a:t>
            </a:r>
            <a:r>
              <a:rPr lang="en-US" sz="1900">
                <a:sym typeface="Wingdings" panose="05000000000000000000" pitchFamily="2" charset="2"/>
              </a:rPr>
              <a:t> next week.</a:t>
            </a:r>
          </a:p>
          <a:p>
            <a:r>
              <a:rPr lang="en-US" sz="1900">
                <a:sym typeface="Wingdings" panose="05000000000000000000" pitchFamily="2" charset="2"/>
              </a:rPr>
              <a:t>Lab 3 is in the process of being marked and you should have your marks </a:t>
            </a:r>
            <a:r>
              <a:rPr lang="en-US" sz="1900" b="1">
                <a:sym typeface="Wingdings" panose="05000000000000000000" pitchFamily="2" charset="2"/>
              </a:rPr>
              <a:t>next week.</a:t>
            </a:r>
          </a:p>
          <a:p>
            <a:r>
              <a:rPr lang="en-US" sz="1900">
                <a:sym typeface="Wingdings" panose="05000000000000000000" pitchFamily="2" charset="2"/>
              </a:rPr>
              <a:t>Assignment 3 has been released.</a:t>
            </a:r>
          </a:p>
          <a:p>
            <a:r>
              <a:rPr lang="en-US" sz="1900">
                <a:sym typeface="Wingdings" panose="05000000000000000000" pitchFamily="2" charset="2"/>
              </a:rPr>
              <a:t>You received feedback on your report proposals already. Make sure you read the feedback. </a:t>
            </a:r>
          </a:p>
          <a:p>
            <a:pPr lvl="1"/>
            <a:r>
              <a:rPr lang="en-US" sz="1900">
                <a:sym typeface="Wingdings" panose="05000000000000000000" pitchFamily="2" charset="2"/>
              </a:rPr>
              <a:t>Remember there are no marks for your proposals but if your proposal was not approved you will not be able to submit the actual report or presentation!  </a:t>
            </a:r>
            <a:endParaRPr lang="en-CA" sz="1900"/>
          </a:p>
        </p:txBody>
      </p:sp>
    </p:spTree>
    <p:extLst>
      <p:ext uri="{BB962C8B-B14F-4D97-AF65-F5344CB8AC3E}">
        <p14:creationId xmlns:p14="http://schemas.microsoft.com/office/powerpoint/2010/main" val="2898535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67D7-EC0A-46F8-A84C-8C46BAB8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DADS – Visualized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E05E1-3EB4-4282-838D-1FD6AAB6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1" y="1825625"/>
            <a:ext cx="11945923" cy="53168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Since file f8 is shared equally by 3 directories, the associated reference count is 3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677B8-E554-4064-BFA1-3C88AABD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99" y="2504914"/>
            <a:ext cx="65627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35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C64F-CE4C-4477-A769-2143A1B8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DADS – Visualized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BE9BA-B6D3-4A79-B0B4-1EFBE962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9" y="1825625"/>
            <a:ext cx="12046591" cy="96790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Deleting f8 using the path name /x/r/p does not remove the file but only removes the entry from the parent directory D4 and decrements the reference count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900B9-329F-486F-B372-9F6FA33D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63" y="2793534"/>
            <a:ext cx="61912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8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6CB0-288B-4B45-80FB-A401E24D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DADS – Visualized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5438-5070-4361-9934-4AEAC4D9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4" y="1825625"/>
            <a:ext cx="11224470" cy="109374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Similarly, deleting the file using the path name /w/e only removes the entry from the parent directory D5 and again decrements the reference count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F66DB-C70E-4BCC-9600-D4671D2E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2688188"/>
            <a:ext cx="63341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98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5390-6931-41FA-8910-C1114D0C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DADS – Visualized –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CB41-87BF-41C7-9869-D581A2C13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15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Since the reference count of f8 is now 1, deleting the file using the last remaining path name /y/p removes both the directory entry p from D2 and the file itself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4B63E-2493-4444-AB60-9F01AA1B5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25" y="3222086"/>
            <a:ext cx="5640549" cy="35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56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95CF8-E21A-4F1C-8751-A6D865CD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 Structure with Symbolic Links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03B05-9167-446E-ACA7-3C41A29D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A Directed Acyclic Directory Structure has some problems! </a:t>
            </a:r>
          </a:p>
          <a:p>
            <a:pPr lvl="1"/>
            <a:r>
              <a:rPr lang="en-US" sz="2000"/>
              <a:t>If a directory can point to a file or another directory at a higher level, then a cycle can form in the hierarchy.</a:t>
            </a:r>
          </a:p>
          <a:p>
            <a:pPr lvl="1"/>
            <a:r>
              <a:rPr lang="en-US" sz="2000"/>
              <a:t> A cycle, if undetected, can lead to an infinite loop in algorithms that search the hierarchy for a given file.</a:t>
            </a:r>
          </a:p>
          <a:p>
            <a:pPr lvl="1"/>
            <a:r>
              <a:rPr lang="en-US" sz="2000"/>
              <a:t> File deletion also becomes more difficult. A reference count is not sufficient to prevent the creation of unreachable subgraphs in the directory hierarchy, which can only be removed using a garbage collection algorithm.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19487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63298-5093-4181-8A59-388C0456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 Structure with Symbolic Links	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39B6-3158-4C51-9444-EB18E1F2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A compromise solution is to allow only a single parent directory for any file or directory but to provide symbolic links to support file sharing. </a:t>
            </a:r>
          </a:p>
          <a:p>
            <a:r>
              <a:rPr lang="en-US" sz="2000"/>
              <a:t>A symbolic link (or shortcut) is a directory entry that points to a file or directory just like a regular entry but is treated differently with respect to deletion. </a:t>
            </a:r>
          </a:p>
          <a:p>
            <a:r>
              <a:rPr lang="en-US" sz="2000"/>
              <a:t>A delete operation only removes the link but not the file itself.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752527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3466-641D-44FE-AFF1-640F10CF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Links – Visualized – 1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8752A-7FAC-4092-A34B-9F04F08C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11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When a directory is allowed to point to a file or another directory at a higher level, a cycle forms in the hierarchy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9ED3F-2CBC-4936-A1DF-63B80AC2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038" y="3093520"/>
            <a:ext cx="5479924" cy="33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58FA6-C33C-4075-B68E-BEF48278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Links – Visualized –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9BFD-DD9B-4613-AAFC-80BD9B92C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9" y="1825625"/>
            <a:ext cx="11962700" cy="8924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When cycles are present, reference counts are insufficient to guarantee proper deletion. When /x is to be deleted, the count is 2 and so only the link x is deleted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6D4AB-2B27-44E1-BD4C-73DBD2E1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06" y="2718033"/>
            <a:ext cx="66008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68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EFA2-D68E-4881-9F21-FA8DD25E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Links – Visualized – 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BBED4-9174-4C1B-9A44-453C346B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However, the 4 directories D1, D3, D4, and D6, and many of the files are no longer reachable from the root. A garbage collection algorithm is needed to remove the subtree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0B6E-7E15-4AEA-B994-138C59897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04" y="3069770"/>
            <a:ext cx="6000792" cy="36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3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DA98-50C3-4AAD-82E6-E4B8E2B6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Links – Visualized – 4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B217D-8B6B-4A33-AE2F-E88249E06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39" y="1825625"/>
            <a:ext cx="11098635" cy="5652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With symbolic links, every file and every directory has exactly one parent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0097E-103E-4B03-9F2E-E5DA9F65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25799"/>
            <a:ext cx="6400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1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5E6FF-39FC-4876-A90B-CCDFCB7E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Recap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9808-998D-4094-A35E-760838F1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Last week we discussed the concept of Virtual Memory.</a:t>
            </a:r>
          </a:p>
          <a:p>
            <a:r>
              <a:rPr lang="en-US" sz="2000" dirty="0"/>
              <a:t>What is Virtual Memory?</a:t>
            </a:r>
          </a:p>
          <a:p>
            <a:r>
              <a:rPr lang="en-US" sz="2000" dirty="0"/>
              <a:t>Is the virtual memory address space typically larger or smaller than the physical address space?</a:t>
            </a:r>
          </a:p>
          <a:p>
            <a:r>
              <a:rPr lang="en-CA" sz="2000" dirty="0"/>
              <a:t>Why is the LRU page replacement algorithm inefficient in practice.</a:t>
            </a:r>
          </a:p>
          <a:p>
            <a:pPr lvl="1"/>
            <a:r>
              <a:rPr lang="en-CA" sz="2000" dirty="0"/>
              <a:t>What alternatives exist to alleviate this problem?</a:t>
            </a:r>
          </a:p>
          <a:p>
            <a:r>
              <a:rPr lang="en-CA" sz="2000" dirty="0"/>
              <a:t>Why is the principle of locality of reference very crucial? What are machines designed to avoid?</a:t>
            </a:r>
          </a:p>
          <a:p>
            <a:pPr marL="0" indent="0">
              <a:buNone/>
            </a:pP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865349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4574-E025-4E3B-A316-81673A46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Links – Visualized – 5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43A3-7DBC-4C47-B90E-2BC3437C4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557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Deleting /y/p removes only the symbolic link but not the file f8 itself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63956-22BF-435B-B3B0-3D1DE252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2576133"/>
            <a:ext cx="64674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2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4453-19DC-4F69-A4B7-AEFE6647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Links – Visualized – 6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5E50F-77EE-4250-BE14-6F5C21AEC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24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On the other hand, deleting /x/t/e removes the directory entry e as well as the file f8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A7935-BB10-45ED-9825-7D72F0FE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718033"/>
            <a:ext cx="6858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4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3E965-6F80-4605-8AD8-97FCE82F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File Directory Implementations</a:t>
            </a:r>
            <a:endParaRPr lang="en-CA" sz="3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6C6C-A50B-4A2E-BE35-A8A676752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In addition to a file's name, data, and metadata, the FS must keep track of various attributes necessary for accessing the file and for providing relevant information to the user. The typical file attributes include:</a:t>
            </a:r>
          </a:p>
          <a:p>
            <a:pPr lvl="1"/>
            <a:r>
              <a:rPr lang="en-US" sz="2000"/>
              <a:t>Size: The current size in bytes or words.</a:t>
            </a:r>
          </a:p>
          <a:p>
            <a:pPr lvl="1"/>
            <a:r>
              <a:rPr lang="en-US" sz="2000"/>
              <a:t>Type: Information to differentiate directories, regular files, executable files, and other types of files supported by the system.</a:t>
            </a:r>
          </a:p>
          <a:p>
            <a:pPr lvl="1"/>
            <a:r>
              <a:rPr lang="en-US" sz="2000"/>
              <a:t>Location: Information necessary to locate the file's physical blocks on disk.</a:t>
            </a:r>
          </a:p>
          <a:p>
            <a:pPr lvl="1"/>
            <a:r>
              <a:rPr lang="en-US" sz="2000"/>
              <a:t>Protection: Information about who can access the file and the permitted type of access (e.g., read only or execute only).</a:t>
            </a:r>
          </a:p>
          <a:p>
            <a:pPr lvl="1"/>
            <a:r>
              <a:rPr lang="en-US" sz="2000"/>
              <a:t>Use: The date and time of file creation, last access, or last modification.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675644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F4488-9BA2-4772-A188-4032B602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File Directory Implementations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FE1EE-D1C6-42F7-A2E2-F06270A56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1900" dirty="0"/>
              <a:t>Where to keep file attributes is an important design issue. </a:t>
            </a:r>
          </a:p>
          <a:p>
            <a:pPr lvl="1"/>
            <a:r>
              <a:rPr lang="en-US" sz="1900" dirty="0"/>
              <a:t>One approach is to keep all attributes together with the file name inside each file directory. </a:t>
            </a:r>
          </a:p>
          <a:p>
            <a:pPr lvl="2"/>
            <a:r>
              <a:rPr lang="en-US" sz="1900" dirty="0"/>
              <a:t>The main drawback is that file directories can become very long, which slows down the search. </a:t>
            </a:r>
          </a:p>
          <a:p>
            <a:pPr lvl="1"/>
            <a:r>
              <a:rPr lang="en-US" sz="1900" dirty="0"/>
              <a:t>Another approach is to keep only the file name inside the directory and provide a pointer to a separate data structure to store the file attributes.</a:t>
            </a:r>
          </a:p>
          <a:p>
            <a:r>
              <a:rPr lang="en-US" sz="1900" dirty="0"/>
              <a:t>A File control block (FCB) is a data structure associated with a filename that contains all relevant attributes of the file. </a:t>
            </a:r>
          </a:p>
          <a:p>
            <a:pPr lvl="1"/>
            <a:r>
              <a:rPr lang="en-US" sz="1900" dirty="0"/>
              <a:t>FCBs are stored apart from file directories and are pointed to by the corresponding directory entries.</a:t>
            </a:r>
          </a:p>
          <a:p>
            <a:pPr lvl="1"/>
            <a:r>
              <a:rPr lang="en-US" sz="1900" dirty="0"/>
              <a:t>In Unix and other OSs an FCB is called an </a:t>
            </a:r>
            <a:r>
              <a:rPr lang="en-US" sz="1900" dirty="0" err="1"/>
              <a:t>i</a:t>
            </a:r>
            <a:r>
              <a:rPr lang="en-US" sz="1900" dirty="0"/>
              <a:t>-node.</a:t>
            </a:r>
            <a:endParaRPr lang="en-CA" sz="1900" dirty="0"/>
          </a:p>
        </p:txBody>
      </p:sp>
    </p:spTree>
    <p:extLst>
      <p:ext uri="{BB962C8B-B14F-4D97-AF65-F5344CB8AC3E}">
        <p14:creationId xmlns:p14="http://schemas.microsoft.com/office/powerpoint/2010/main" val="3179629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79642-8445-4DB2-9097-8F32F022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Entries – Visualized – 1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6BB72-1904-4E5B-AE19-6E8102536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39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directory entry can include all attributes associated with a file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BECFF-07EB-4AFD-AC95-C1885C00C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3611373"/>
            <a:ext cx="64293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10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FE2C-3FCC-4B63-91F8-9E05CE0A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Entries – Visualized –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48776-6514-433B-85E1-56846B8C7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reduce the size of a directory entry and increase the search speed, only the critical attributes may be kept in the directory. All others are kept as FCBs in a separate area accessed by a pointer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734B4-DC3C-4154-90D7-C3E58D8A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3694987"/>
            <a:ext cx="72866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49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837A-5013-4775-ADFA-11F240D58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Entries – Visualized – 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9765-AF44-4402-A1D4-DFF58C3FB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3" y="1808847"/>
            <a:ext cx="11937534" cy="10098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the extreme, only the file name is kept in the directory. All attributes are kept as FCBs in a separate area and are accessed via a pointer from the directory entry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DC402-4A3E-4C7A-8069-9E1B838C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2654300"/>
            <a:ext cx="75723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3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A729C-EEB7-437A-9A4D-7559873F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Keeping Track So Far</a:t>
            </a:r>
            <a:endParaRPr lang="en-CA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AD161-8D16-4658-8141-8BDD78B81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RCB</a:t>
            </a:r>
          </a:p>
          <a:p>
            <a:r>
              <a:rPr lang="en-US" sz="2000"/>
              <a:t>PCB </a:t>
            </a:r>
          </a:p>
          <a:p>
            <a:pPr lvl="1"/>
            <a:r>
              <a:rPr lang="en-US" sz="2000"/>
              <a:t>PCB can also mean </a:t>
            </a:r>
            <a:r>
              <a:rPr lang="en-CA" sz="2000"/>
              <a:t>Polychlorinated biphenyl or printed circuit board 😂</a:t>
            </a:r>
          </a:p>
          <a:p>
            <a:r>
              <a:rPr lang="en-CA" sz="2000"/>
              <a:t>TCB</a:t>
            </a:r>
          </a:p>
          <a:p>
            <a:r>
              <a:rPr lang="en-CA" sz="2000"/>
              <a:t>FCB</a:t>
            </a:r>
            <a:endParaRPr lang="en-US" sz="2000"/>
          </a:p>
          <a:p>
            <a:r>
              <a:rPr lang="en-CA" sz="2000"/>
              <a:t>On the plus side the exam is open book!</a:t>
            </a:r>
          </a:p>
        </p:txBody>
      </p:sp>
    </p:spTree>
    <p:extLst>
      <p:ext uri="{BB962C8B-B14F-4D97-AF65-F5344CB8AC3E}">
        <p14:creationId xmlns:p14="http://schemas.microsoft.com/office/powerpoint/2010/main" val="2708563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1673D-6BB1-4997-8330-84C01828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Internal Structure of File Directories</a:t>
            </a:r>
            <a:endParaRPr lang="en-CA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3C0E2-2A3A-424C-A1AE-295BFCA85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The FS must be able to efficiently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Search directories for a file name,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Find and allocate an entry when a new file is created,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Free an entry when a file is deleted,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And change the file name, which may shorten or lengthen the name length.</a:t>
            </a:r>
          </a:p>
          <a:p>
            <a:r>
              <a:rPr lang="en-US" sz="2000"/>
              <a:t> Several approaches exist to organizing directory entries.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4217478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B0E71-112D-4E64-8298-44220E17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ctr"/>
            <a:r>
              <a:rPr lang="en-CA" sz="4000" dirty="0">
                <a:solidFill>
                  <a:srgbClr val="FFFFFF"/>
                </a:solidFill>
              </a:rPr>
              <a:t>Organizing Directory Entries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CAF9-9F0C-4258-AD4C-AEE4F2C91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The directory is an array with fixed-length entries. Each entry contains a valid file name or is free.</a:t>
            </a:r>
          </a:p>
          <a:p>
            <a:pPr lvl="1"/>
            <a:r>
              <a:rPr lang="en-US" sz="2000"/>
              <a:t>Finding, freeing, or allocating entries is simple because all have the same size.</a:t>
            </a:r>
          </a:p>
          <a:p>
            <a:pPr lvl="1"/>
            <a:r>
              <a:rPr lang="en-US" sz="2000"/>
              <a:t>Main drawback: All file names have a maximum length.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6109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5B730-7961-4625-B713-E04099FD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Files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F400-62C4-4975-A21C-4D7A3811D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What is a file, and why use files at all?</a:t>
            </a:r>
          </a:p>
          <a:p>
            <a:pPr lvl="1"/>
            <a:r>
              <a:rPr lang="en-US" sz="2000"/>
              <a:t>Users have the need to maintain information in persistent storage over extended periods of time. </a:t>
            </a:r>
          </a:p>
          <a:p>
            <a:pPr lvl="1"/>
            <a:r>
              <a:rPr lang="en-US" sz="2000"/>
              <a:t>The most common secondary storage devices are solid state drives, magnetic disks and tapes, which are supplied by many different manufacturers. </a:t>
            </a:r>
          </a:p>
          <a:p>
            <a:pPr lvl="1"/>
            <a:r>
              <a:rPr lang="en-US" sz="2000"/>
              <a:t>The complexity and wide variety of device-specific interfaces makes the management of data directly on the devices impractical for most users.</a:t>
            </a:r>
          </a:p>
          <a:p>
            <a:r>
              <a:rPr lang="en-US" sz="2000"/>
              <a:t>A file system (FS) is an integral part of every OS, whose function is to implement the concept of files.</a:t>
            </a:r>
          </a:p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20889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2FDF2-8F0C-42F3-AB5B-ED326718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CA" sz="4000" dirty="0">
                <a:solidFill>
                  <a:srgbClr val="FFFFFF"/>
                </a:solidFill>
              </a:rPr>
              <a:t>Organizing Directory Entries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2FCA-CAF3-420A-B9EB-978E4A36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The directory is an array with variable-length entries. Each entry contains a length field and either a valid file name or is free.</a:t>
            </a:r>
          </a:p>
          <a:p>
            <a:pPr lvl="1"/>
            <a:r>
              <a:rPr lang="en-US" sz="2000"/>
              <a:t>Searching for a file name or a hole is accomplished by following the length fields.</a:t>
            </a:r>
          </a:p>
          <a:p>
            <a:pPr lvl="1"/>
            <a:r>
              <a:rPr lang="en-US" sz="2000"/>
              <a:t>Deleting a file requires coalescing the newly free entry with any free neighboring entries to prevent fragmentation.</a:t>
            </a:r>
          </a:p>
          <a:p>
            <a:pPr lvl="1"/>
            <a:r>
              <a:rPr lang="en-US" sz="2000"/>
              <a:t>Changing the file name length requires freeing the current entry and allocating a new entry to reflect the new name length.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043941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37177-905D-4267-9816-D764D571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CA" sz="4000" dirty="0">
                <a:solidFill>
                  <a:srgbClr val="FFFFFF"/>
                </a:solidFill>
              </a:rPr>
              <a:t>Organizing Directory Entries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EF27-63DD-4BB6-A2E3-C3C812CD5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The directory is an array with variable-length entries. </a:t>
            </a:r>
          </a:p>
          <a:p>
            <a:pPr lvl="1"/>
            <a:r>
              <a:rPr lang="en-US" sz="2000"/>
              <a:t>Each entry contains a valid file name, followed by a possibly empty hole. Each entry also contains two pointers, one pointing to the end of the entry and the second to the end of the file name.</a:t>
            </a:r>
          </a:p>
          <a:p>
            <a:pPr lvl="1"/>
            <a:r>
              <a:rPr lang="en-US" sz="2000"/>
              <a:t>Finding, freeing, or allocating entries is analogous to implementation 2.</a:t>
            </a:r>
          </a:p>
          <a:p>
            <a:pPr lvl="1"/>
            <a:r>
              <a:rPr lang="en-US" sz="2000"/>
              <a:t>The main advantage is that, in most cases, changing the file name length only requires adjusting the second pointer. A new entry must be allocated only when the new length exceeds the end of the hole.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985094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8E33-51C8-4EF4-95E2-66B73C8F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Directory Organization – Visualized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D908-B4E1-434C-9CAA-BEE016831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simplest directory organization is an array of fixed size entries. Each entry is either occupied (1) or free (0). An occupied entry points to an FCB containing all attributes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82F0E-31D9-4A31-9C16-E39C3C31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3836478"/>
            <a:ext cx="6038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86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AEEC-6568-441C-BFB0-3F67C38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Directory Organization – Visualized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CEB56-82FB-4C81-B0D4-8C7805160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Search for a file name or a hole is done by repeatedly advancing a pointer by the entry size. Allocating or freeing an entry only requires changing one bit. But file names are limited by entry size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1D7B7-272B-483A-9516-977232695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3861907"/>
            <a:ext cx="62007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41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9C6F-C552-4D60-BE48-B95BE5FA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Directory Organization – Visualized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9F1BA-05C6-440D-A740-69A25999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allow variable length file names, each entry contains the entry's length L. Searching for a file name or a hole uses L to repeatedly advance to the next entry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1AE3E-8D5D-4768-9022-A1E4796E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3628020"/>
            <a:ext cx="67532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69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6CE5-5126-4E05-B869-B4EBE245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Directory Organization – Visualized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E48E-9FE9-4692-B7EE-7BB60A98C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790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Freeing an entry changes the tag from 1 to 0 and may require coalescing with a neighboring hole by changing the pointer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96B7E-1418-4B0D-A37D-F51367E3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3334143"/>
            <a:ext cx="69723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65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2D4C-BE3D-4A5E-A455-6F506E7C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Directory Organization – Visualized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FF378-64DA-43FC-A318-ADA0B7AEB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Creating a new file requires a search through the list for a large enough hole and allocating a portion of the hole to the file. Changing the file name length also results in moving the entry to a new hole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44779-9226-479C-9BE7-3269770E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3564273"/>
            <a:ext cx="6896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3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45FF-4A60-460B-9997-65B3B046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Directory Organization – Visualized –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D68F-6C4F-4088-B1A9-3F905907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third approach includes a hole, possibly of size 0, as part of each entry. Two pointers, K and L, indicate the end of the entry and the end of the file name, respectively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C559B-275C-4C86-A4BA-A0C3F7EC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3151188"/>
            <a:ext cx="71056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84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96B5-FDBD-4709-9227-BE00D553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Directory Organization – Visualized –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634FE-DF07-4445-A076-251671319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Searching for a file name or a hole of size &gt;n requires advancing the pointer by K. A hole size is given by K - L. Freeing or allocating an entry is just like the previous case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4B2E6-3E54-46E4-9943-3767071B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3151188"/>
            <a:ext cx="68770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4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E508-3721-438F-A541-7A33FFAA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Directory Organization – Visualized –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FD256-8CE1-4771-AA01-AFE566CE3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502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main advantage is that a file name length can easily be changed by moving the L pointer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5751E-7E6B-4748-8229-F6DFAA00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2927277"/>
            <a:ext cx="6848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3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0ADA0-F1DF-4C52-9595-CFF868CA5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Files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23A52-8115-49B5-BD14-07ABEE6B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A file is a named collection of information managed on secondary storage by the FS. </a:t>
            </a:r>
          </a:p>
          <a:p>
            <a:pPr lvl="1"/>
            <a:r>
              <a:rPr lang="en-US" sz="2000"/>
              <a:t>The user can view a file as a single abstract unit of data storage and access the file's contents using high-level operations provided by the FS's interface, without knowing the specific characteristics of the underlying storage devices.</a:t>
            </a:r>
          </a:p>
          <a:p>
            <a:pPr lvl="1"/>
            <a:r>
              <a:rPr lang="en-US" sz="2000"/>
              <a:t> Depending on the FS, a file can be viewed as an unstructured stream of bytes or a series of records.</a:t>
            </a:r>
          </a:p>
          <a:p>
            <a:r>
              <a:rPr lang="en-US" sz="2000"/>
              <a:t>A record is a structure of related data items, possibly of different data types, identified within a file by a record number or a unique key field. </a:t>
            </a:r>
          </a:p>
          <a:p>
            <a:pPr lvl="1"/>
            <a:r>
              <a:rPr lang="en-US" sz="2000"/>
              <a:t>For example, A student ID would uniquely distinguish all student records in a file.</a:t>
            </a:r>
          </a:p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525306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E5516-0654-48E1-B145-9A7745FF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Operations 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55ED-A8F5-48C1-8911-2B986FAD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Create File: The create file operation causes the creation of new named file.</a:t>
            </a:r>
          </a:p>
          <a:p>
            <a:r>
              <a:rPr lang="en-US" sz="2000" dirty="0"/>
              <a:t>Destroy File: The destroy file operation removes an existing file from the FS.</a:t>
            </a:r>
          </a:p>
          <a:p>
            <a:r>
              <a:rPr lang="en-US" sz="2000" dirty="0"/>
              <a:t>I just thought it would be cool to include a zip file picture, it has not relation to the slide.</a:t>
            </a:r>
            <a:endParaRPr lang="en-CA" sz="2000" dirty="0"/>
          </a:p>
        </p:txBody>
      </p:sp>
      <p:pic>
        <p:nvPicPr>
          <p:cNvPr id="7" name="Graphic 6" descr="Zip Folder">
            <a:extLst>
              <a:ext uri="{FF2B5EF4-FFF2-40B4-BE49-F238E27FC236}">
                <a16:creationId xmlns:a16="http://schemas.microsoft.com/office/drawing/2014/main" id="{994C6C60-06D2-434C-87F4-1F6472DA1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65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4475-B57A-46FA-B002-F0AABED1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Create/Destroy – Visualized – 1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11-5E17-417D-A33B-6A5AD65CC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0797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/>
              <a:t>To create a new file, the FS searches the directory for a match to avoid duplicates. If no match is found, the FS allocates a free entry and enters the file name, </a:t>
            </a:r>
            <a:r>
              <a:rPr lang="en-US" dirty="0" err="1"/>
              <a:t>abc</a:t>
            </a:r>
            <a:r>
              <a:rPr lang="en-US" dirty="0"/>
              <a:t>.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42127-C950-45A1-9C8C-604F5C2F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3429000"/>
            <a:ext cx="18859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30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B48D-FEF5-412F-A226-C214882A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Create/Destroy – Visualized –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70210-E4CE-41CF-BF75-17390AAD3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435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FS allocates a new FCB and initializes the attributes. The file is empty and thus length is 0 and all pointers to disk blocks are NULL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28F4D-DDEC-4CDB-99F1-C68F2629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2963368"/>
            <a:ext cx="36195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21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8319-3979-4964-827E-7BCC8442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Create/Destroy – Visualized – 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BFA8F-9778-448B-B281-1BC32C61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24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directory entry is set to point to the FCB, which completes the creation of the file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59526-6597-4382-8CE9-73A06FB2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3017940"/>
            <a:ext cx="35623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15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9DDC-2F87-4A51-ABF3-E42378F2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Create/Destroy – Visualized – 4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DE431-DFF8-4136-93F1-5DF80AF58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88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When a file has been written into, some of the FCB entries point to valid blocks on the disk. The file length L is then greater than 0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E770E-784B-4F49-9E08-7F4BED29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3032271"/>
            <a:ext cx="44767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90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369A-1AF0-428D-8629-29160392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Create/Destroy – Visualized – 5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EE68-0C6C-4C1D-AF6C-64BB63E40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" y="1825625"/>
            <a:ext cx="11828477" cy="5987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destroy a non-empty file, the FS releases the file's disk blocks and the FCB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4D91D-04A2-467D-AC50-9066B3A00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779" y="2861958"/>
            <a:ext cx="4181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48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DF65-925E-48DB-AB88-22DBED06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Create/Destroy – Visualized –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C275-24C2-4B7A-9ABC-381DDCD49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11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Finally, the directory entry is marked as empty, which completes the destruction of the file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BE0BB-1D1C-4B69-84E9-8635A332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62" y="2845003"/>
            <a:ext cx="44862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11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27182-EF85-4505-95F0-A28B1655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Opening Files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C9FCC-AF24-454A-B564-5C4E4C21B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The open file table (OFT) is a data structure that keeps track of all files currently in use to facilitate efficient access to and manipulation of the files.</a:t>
            </a:r>
          </a:p>
          <a:p>
            <a:r>
              <a:rPr lang="en-US" sz="2000"/>
              <a:t>The </a:t>
            </a:r>
            <a:r>
              <a:rPr lang="en-US" sz="2000" b="1"/>
              <a:t>open file operation</a:t>
            </a:r>
            <a:r>
              <a:rPr lang="en-US" sz="2000"/>
              <a:t> prepares a file for efficient access and manipulation by retrieving relevant file information from the FCB and storing the information in an entry of the OFT.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5875784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0338E-E211-4201-8E41-55A9843A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</a:rPr>
              <a:t>Reading/Writing/Seeking/Closing Files</a:t>
            </a:r>
            <a:endParaRPr lang="en-CA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D2438-01E5-4395-9648-F02344EA0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A read file operation copies data from an open file to a specified area in main memory.</a:t>
            </a:r>
          </a:p>
          <a:p>
            <a:r>
              <a:rPr lang="en-US" sz="2000"/>
              <a:t>A write file operation copies data from an area in main memory to a specified open file.</a:t>
            </a:r>
          </a:p>
          <a:p>
            <a:r>
              <a:rPr lang="en-US" sz="2000"/>
              <a:t>A seek operation moves the current position of an open file to a new specified position.</a:t>
            </a:r>
          </a:p>
          <a:p>
            <a:r>
              <a:rPr lang="en-US" sz="2000"/>
              <a:t>The close file operation reverses the effects of the open operation by saving the current state of the file in the FCB and freeing the OFT entry.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496709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B4487-227B-49D3-A66B-21435575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Summary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F0699-483F-419F-929A-D7C53EC9C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What is an FCB? </a:t>
            </a:r>
          </a:p>
          <a:p>
            <a:pPr lvl="1"/>
            <a:r>
              <a:rPr lang="en-US" sz="2000"/>
              <a:t>Why do we utilize this data structure?</a:t>
            </a:r>
          </a:p>
          <a:p>
            <a:r>
              <a:rPr lang="en-US" sz="2000"/>
              <a:t>What are some ways we can organize/structure file directories?</a:t>
            </a:r>
          </a:p>
          <a:p>
            <a:r>
              <a:rPr lang="en-US" sz="2000"/>
              <a:t>What is an FS?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11187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9B7B4-DEF0-416C-894D-D69D8F83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File Access Method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0FBAF-DE35-45D9-BC06-3374EEA7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An access method is a set of operations provided by the OS as part of the user interface to access files. </a:t>
            </a:r>
          </a:p>
          <a:p>
            <a:pPr lvl="1"/>
            <a:r>
              <a:rPr lang="en-US" sz="2000"/>
              <a:t>The most common access method is </a:t>
            </a:r>
            <a:r>
              <a:rPr lang="en-US" sz="2000" b="1"/>
              <a:t>sequential</a:t>
            </a:r>
            <a:r>
              <a:rPr lang="en-US" sz="2000"/>
              <a:t>. </a:t>
            </a:r>
          </a:p>
          <a:p>
            <a:pPr lvl="1"/>
            <a:r>
              <a:rPr lang="en-US" sz="2000"/>
              <a:t>The FS maintains the current position within the file and each read/write operation accesses the next n bytes or the next record of the file. </a:t>
            </a:r>
          </a:p>
          <a:p>
            <a:pPr lvl="1"/>
            <a:r>
              <a:rPr lang="en-US" sz="2000"/>
              <a:t>Some OSs (Ex: most IBM systems) support also direct access methods, where a record can be accessed directly by specifying a record number or a key value.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64440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43F72-18BF-4370-A7C4-83231420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File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766B0-3F41-45EE-814C-74B148CA5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Applications use files to store information on the disk and to pass information from one application to another. </a:t>
            </a:r>
          </a:p>
          <a:p>
            <a:pPr lvl="1"/>
            <a:r>
              <a:rPr lang="en-US" sz="2000"/>
              <a:t>The producer and the consumer of a file must agree on the format of the information within the file. </a:t>
            </a:r>
          </a:p>
          <a:p>
            <a:pPr lvl="1"/>
            <a:r>
              <a:rPr lang="en-US" sz="2000"/>
              <a:t>For example, a compiler expects a file consisting of ASCII characters organized as lines of source code. </a:t>
            </a:r>
          </a:p>
          <a:p>
            <a:pPr lvl="2"/>
            <a:r>
              <a:rPr lang="en-US" dirty="0"/>
              <a:t>The output of the compiler is a file consisting of executable binary code, data, relocation information, and various tables and flags, which must be understood by the linker.</a:t>
            </a:r>
          </a:p>
          <a:p>
            <a:pPr lvl="2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403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24BD2-750E-4889-B950-69D8DDAEA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CA" sz="4000" dirty="0">
                <a:solidFill>
                  <a:srgbClr val="FFFFFF"/>
                </a:solidFill>
              </a:rPr>
              <a:t>File Types -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9E52B-22E3-43D1-A981-E08FB4A1F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Every file consist of data and metadata. </a:t>
            </a:r>
          </a:p>
          <a:p>
            <a:pPr lvl="1"/>
            <a:r>
              <a:rPr lang="en-US" sz="2000"/>
              <a:t>Data is the portion of the file visible to the file's user. </a:t>
            </a:r>
          </a:p>
          <a:p>
            <a:pPr lvl="1"/>
            <a:r>
              <a:rPr lang="en-US" sz="2000"/>
              <a:t>Metadata is information about the format and organization of a file's data and is generally stored in a file header. </a:t>
            </a:r>
          </a:p>
          <a:p>
            <a:pPr lvl="1"/>
            <a:r>
              <a:rPr lang="en-US" sz="2000"/>
              <a:t>A file header is a portion of the file preceding the actual data and is visible to only the FS itself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76907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7F674957A2794AAA3485D363A83097" ma:contentTypeVersion="12" ma:contentTypeDescription="Create a new document." ma:contentTypeScope="" ma:versionID="91f62b3c4bbdc1cb42b042d5d31c665d">
  <xsd:schema xmlns:xsd="http://www.w3.org/2001/XMLSchema" xmlns:xs="http://www.w3.org/2001/XMLSchema" xmlns:p="http://schemas.microsoft.com/office/2006/metadata/properties" xmlns:ns3="a4a27f17-d609-4dec-ad76-8ee790905f67" xmlns:ns4="19ab2e2b-bcb2-4f08-a38c-8783603e134e" targetNamespace="http://schemas.microsoft.com/office/2006/metadata/properties" ma:root="true" ma:fieldsID="e5c23517bdb8ef6bde52905214cdbf3d" ns3:_="" ns4:_="">
    <xsd:import namespace="a4a27f17-d609-4dec-ad76-8ee790905f67"/>
    <xsd:import namespace="19ab2e2b-bcb2-4f08-a38c-8783603e13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27f17-d609-4dec-ad76-8ee790905f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ab2e2b-bcb2-4f08-a38c-8783603e134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68A1D7-2E04-4853-B521-89AAD5ABF7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27f17-d609-4dec-ad76-8ee790905f67"/>
    <ds:schemaRef ds:uri="19ab2e2b-bcb2-4f08-a38c-8783603e13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8180BF-3706-4816-A477-F5C4AA98C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86F21-D7CB-4940-BEA5-F8726503DDC9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19ab2e2b-bcb2-4f08-a38c-8783603e134e"/>
    <ds:schemaRef ds:uri="http://schemas.openxmlformats.org/package/2006/metadata/core-properties"/>
    <ds:schemaRef ds:uri="a4a27f17-d609-4dec-ad76-8ee790905f67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4031</Words>
  <Application>Microsoft Office PowerPoint</Application>
  <PresentationFormat>Widescreen</PresentationFormat>
  <Paragraphs>274</Paragraphs>
  <Slides>69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COIS 3320: Fundamentals of Operating Systems</vt:lpstr>
      <vt:lpstr>Overview</vt:lpstr>
      <vt:lpstr>Announcements/Reminders</vt:lpstr>
      <vt:lpstr>Recap</vt:lpstr>
      <vt:lpstr>Files</vt:lpstr>
      <vt:lpstr>Files</vt:lpstr>
      <vt:lpstr>File Access Method</vt:lpstr>
      <vt:lpstr>File Types</vt:lpstr>
      <vt:lpstr>File Types - Metadata</vt:lpstr>
      <vt:lpstr>File Types – Magic Number</vt:lpstr>
      <vt:lpstr>File Types – Extensions</vt:lpstr>
      <vt:lpstr>File Directories</vt:lpstr>
      <vt:lpstr> Tree Structured Directory Hierarchy</vt:lpstr>
      <vt:lpstr> Tree Structured Directory Hierarchy</vt:lpstr>
      <vt:lpstr> Tree-Structured Directory Hierarchy</vt:lpstr>
      <vt:lpstr> TSDH – Visualized – 1 </vt:lpstr>
      <vt:lpstr> TSDH – Visualized – 2</vt:lpstr>
      <vt:lpstr> TSDH – Visualized – 3</vt:lpstr>
      <vt:lpstr> TSDH – Visualized – 4</vt:lpstr>
      <vt:lpstr> TSDH – Visualized – 5</vt:lpstr>
      <vt:lpstr> TSDH – Visualized – 6</vt:lpstr>
      <vt:lpstr> TSDH – Visualized – 7</vt:lpstr>
      <vt:lpstr>Operations on Directories</vt:lpstr>
      <vt:lpstr>Operations on Directories</vt:lpstr>
      <vt:lpstr>Operations on Directories  CentOS</vt:lpstr>
      <vt:lpstr>Directed Acyclic Directory Structure</vt:lpstr>
      <vt:lpstr>Directed Acyclic Directory Structure</vt:lpstr>
      <vt:lpstr>DADS – Visualized – 1 </vt:lpstr>
      <vt:lpstr>DADS – Visualized – 2</vt:lpstr>
      <vt:lpstr>DADS – Visualized – 3</vt:lpstr>
      <vt:lpstr>DADS – Visualized – 4</vt:lpstr>
      <vt:lpstr>DADS – Visualized – 5</vt:lpstr>
      <vt:lpstr>DADS – Visualized – 6</vt:lpstr>
      <vt:lpstr>Graph Structure with Symbolic Links</vt:lpstr>
      <vt:lpstr>Graph Structure with Symbolic Links </vt:lpstr>
      <vt:lpstr>Symbolic Links – Visualized – 1 </vt:lpstr>
      <vt:lpstr>Symbolic Links – Visualized – 2</vt:lpstr>
      <vt:lpstr>Symbolic Links – Visualized – 3</vt:lpstr>
      <vt:lpstr>Symbolic Links – Visualized – 4</vt:lpstr>
      <vt:lpstr>Symbolic Links – Visualized – 5</vt:lpstr>
      <vt:lpstr>Symbolic Links – Visualized – 6</vt:lpstr>
      <vt:lpstr>File Directory Implementations</vt:lpstr>
      <vt:lpstr>File Directory Implementations</vt:lpstr>
      <vt:lpstr>Directory Entries – Visualized – 1 </vt:lpstr>
      <vt:lpstr>Directory Entries – Visualized – 2</vt:lpstr>
      <vt:lpstr>Directory Entries – Visualized – 3</vt:lpstr>
      <vt:lpstr>Keeping Track So Far</vt:lpstr>
      <vt:lpstr>Internal Structure of File Directories</vt:lpstr>
      <vt:lpstr>Organizing Directory Entries – 1 </vt:lpstr>
      <vt:lpstr>Organizing Directory Entries – 2</vt:lpstr>
      <vt:lpstr>Organizing Directory Entries – 3</vt:lpstr>
      <vt:lpstr> Directory Organization – Visualized – 1 </vt:lpstr>
      <vt:lpstr> Directory Organization – Visualized – 2</vt:lpstr>
      <vt:lpstr> Directory Organization – Visualized – 3</vt:lpstr>
      <vt:lpstr> Directory Organization – Visualized – 4</vt:lpstr>
      <vt:lpstr> Directory Organization – Visualized – 5</vt:lpstr>
      <vt:lpstr> Directory Organization – Visualized – 6</vt:lpstr>
      <vt:lpstr> Directory Organization – Visualized – 7</vt:lpstr>
      <vt:lpstr> Directory Organization – Visualized – 8</vt:lpstr>
      <vt:lpstr>Operations on Files</vt:lpstr>
      <vt:lpstr>Create/Destroy – Visualized – 1 </vt:lpstr>
      <vt:lpstr>Create/Destroy – Visualized – 2</vt:lpstr>
      <vt:lpstr>Create/Destroy – Visualized – 3</vt:lpstr>
      <vt:lpstr>Create/Destroy – Visualized – 4</vt:lpstr>
      <vt:lpstr>Create/Destroy – Visualized – 5</vt:lpstr>
      <vt:lpstr>Create/Destroy – Visualized – 6</vt:lpstr>
      <vt:lpstr>Opening Files</vt:lpstr>
      <vt:lpstr>Reading/Writing/Seeking/Closing Files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COIS 3320: Fundamentals of Operating Systems</dc:title>
  <dc:creator>Alaadin Addas</dc:creator>
  <cp:lastModifiedBy>Alaadin Addas</cp:lastModifiedBy>
  <cp:revision>2</cp:revision>
  <dcterms:created xsi:type="dcterms:W3CDTF">2021-03-25T15:06:55Z</dcterms:created>
  <dcterms:modified xsi:type="dcterms:W3CDTF">2021-03-26T15:51:42Z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0x010100E47F674957A2794AAA3485D363A83097</vt:lpwstr>
  </property>
</Properties>
</file>